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67" r:id="rId18"/>
    <p:sldId id="275" r:id="rId19"/>
    <p:sldId id="280" r:id="rId20"/>
    <p:sldId id="274" r:id="rId21"/>
    <p:sldId id="278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56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2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814" y="1581200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基于深度学习的惯性导航室内定位算法研究</a:t>
            </a:r>
            <a:endParaRPr lang="zh-CN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796136" y="4797152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导师：邓庆绪 教授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报告人：付萌</a:t>
            </a:r>
            <a:endParaRPr lang="en-US" altLang="zh-CN" dirty="0">
              <a:latin typeface="Arial" pitchFamily="34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学号：</a:t>
            </a:r>
            <a:r>
              <a:rPr lang="en-US" altLang="zh-CN" dirty="0">
                <a:latin typeface="Arial" pitchFamily="34" charset="0"/>
              </a:rPr>
              <a:t>1600929</a:t>
            </a:r>
          </a:p>
          <a:p>
            <a:pPr algn="r">
              <a:spcBef>
                <a:spcPct val="0"/>
              </a:spcBef>
            </a:pPr>
            <a:r>
              <a:rPr lang="zh-CN" altLang="en-US" dirty="0">
                <a:latin typeface="Arial" pitchFamily="34" charset="0"/>
              </a:rPr>
              <a:t>专业：计算机软件与</a:t>
            </a:r>
            <a:r>
              <a:rPr lang="zh-CN" altLang="en-US" dirty="0" smtClean="0">
                <a:latin typeface="Arial" pitchFamily="34" charset="0"/>
              </a:rPr>
              <a:t>理论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主轴选择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7504" y="620688"/>
                <a:ext cx="9243292" cy="84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总加速度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𝑢𝑠𝑒</m:t>
                        </m:r>
                      </m:sub>
                    </m:sSub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   最大</a:t>
                </a:r>
                <a:r>
                  <a:rPr lang="zh-CN" altLang="en-US" sz="2400" dirty="0" smtClean="0"/>
                  <a:t>方差 </a:t>
                </a:r>
                <a:r>
                  <a:rPr lang="zh-CN" altLang="en-US" sz="2400" dirty="0" smtClean="0"/>
                  <a:t>    </a:t>
                </a:r>
                <a:r>
                  <a:rPr lang="en-US" altLang="zh-CN" sz="2400" dirty="0" smtClean="0"/>
                  <a:t>X</a:t>
                </a:r>
                <a:r>
                  <a:rPr lang="zh-CN" altLang="en-US" sz="2400" dirty="0" smtClean="0"/>
                  <a:t>轴 </a:t>
                </a:r>
                <a:r>
                  <a:rPr lang="zh-CN" altLang="en-US" sz="2400" dirty="0" smtClean="0"/>
                  <a:t>   </a:t>
                </a:r>
                <a:r>
                  <a:rPr lang="en-US" altLang="zh-CN" sz="2400" dirty="0" smtClean="0"/>
                  <a:t>Y</a:t>
                </a:r>
                <a:r>
                  <a:rPr lang="zh-CN" altLang="en-US" sz="2400" dirty="0" smtClean="0"/>
                  <a:t>轴 </a:t>
                </a:r>
                <a:r>
                  <a:rPr lang="zh-CN" altLang="en-US" sz="2400" dirty="0" smtClean="0"/>
                  <a:t>    </a:t>
                </a:r>
                <a:r>
                  <a:rPr lang="en-US" altLang="zh-CN" sz="2400" dirty="0" smtClean="0"/>
                  <a:t>Z</a:t>
                </a:r>
                <a:r>
                  <a:rPr lang="zh-CN" altLang="en-US" sz="2400" dirty="0" smtClean="0"/>
                  <a:t>轴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20688"/>
                <a:ext cx="9243292" cy="8438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C:\Users\suck_dynasty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16998"/>
            <a:ext cx="6861568" cy="34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5373216"/>
            <a:ext cx="7555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持续步态分析实现机制的关键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4993" y="50803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步态分析得到可能步集合（数据清洗）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24993" y="99175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峰值检测</a:t>
            </a:r>
            <a:r>
              <a:rPr lang="zh-CN" altLang="zh-CN" dirty="0" smtClean="0">
                <a:solidFill>
                  <a:srgbClr val="FF0000"/>
                </a:solidFill>
              </a:rPr>
              <a:t>方法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峰谷</a:t>
            </a:r>
            <a:r>
              <a:rPr lang="zh-CN" altLang="zh-CN" dirty="0"/>
              <a:t>差值限定</a:t>
            </a:r>
            <a:r>
              <a:rPr lang="zh-CN" altLang="zh-CN" dirty="0" smtClean="0"/>
              <a:t>法</a:t>
            </a:r>
            <a:endParaRPr lang="en-US" altLang="zh-CN" dirty="0" smtClean="0"/>
          </a:p>
          <a:p>
            <a:r>
              <a:rPr lang="zh-CN" altLang="zh-CN" dirty="0" smtClean="0"/>
              <a:t>两</a:t>
            </a:r>
            <a:r>
              <a:rPr lang="zh-CN" altLang="zh-CN" dirty="0"/>
              <a:t>次峰谷</a:t>
            </a:r>
            <a:r>
              <a:rPr lang="zh-CN" altLang="zh-CN" dirty="0" smtClean="0"/>
              <a:t>法</a:t>
            </a:r>
            <a:endParaRPr lang="en-US" altLang="zh-CN" dirty="0" smtClean="0"/>
          </a:p>
          <a:p>
            <a:r>
              <a:rPr lang="zh-CN" altLang="zh-CN" dirty="0" smtClean="0"/>
              <a:t>零</a:t>
            </a:r>
            <a:r>
              <a:rPr lang="zh-CN" altLang="zh-CN" dirty="0"/>
              <a:t>点交叉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r>
              <a:rPr lang="zh-CN" altLang="zh-CN" dirty="0" smtClean="0"/>
              <a:t>采样</a:t>
            </a:r>
            <a:r>
              <a:rPr lang="zh-CN" altLang="zh-CN" dirty="0"/>
              <a:t>匹配</a:t>
            </a:r>
            <a:r>
              <a:rPr lang="zh-CN" altLang="zh-CN" dirty="0" smtClean="0"/>
              <a:t>方法</a:t>
            </a:r>
            <a:endParaRPr lang="zh-CN" altLang="en-US" dirty="0"/>
          </a:p>
        </p:txBody>
      </p:sp>
      <p:pic>
        <p:nvPicPr>
          <p:cNvPr id="5" name="Picture 2" descr="C:\Users\suck_dynasty\Desktop\步态分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3" y="4096120"/>
            <a:ext cx="3835484" cy="22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uck_dynasty\Desktop\步态分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7072"/>
            <a:ext cx="4154491" cy="22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C:\Users\suck_dynasty\Desktop\参照-步态分析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510" y="1061091"/>
            <a:ext cx="5472608" cy="281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C:\Users\suck_dynasty\Desktop\图片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7" y="2653102"/>
            <a:ext cx="256283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92696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行为判断得到确定步集合（也是数据清洗）</a:t>
            </a:r>
            <a:endParaRPr lang="en-US" altLang="zh-CN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1923073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基础版本：</a:t>
            </a:r>
            <a:endParaRPr lang="en-US" altLang="zh-CN" sz="2400" dirty="0" smtClean="0"/>
          </a:p>
          <a:p>
            <a:r>
              <a:rPr lang="zh-CN" altLang="en-US" sz="2400" dirty="0" smtClean="0"/>
              <a:t>阈值判断 </a:t>
            </a:r>
            <a:endParaRPr lang="en-US" altLang="zh-CN" sz="2400" dirty="0" smtClean="0"/>
          </a:p>
          <a:p>
            <a:r>
              <a:rPr lang="zh-CN" altLang="en-US" sz="2400" dirty="0"/>
              <a:t>方差</a:t>
            </a:r>
            <a:r>
              <a:rPr lang="zh-CN" altLang="en-US" sz="2400" dirty="0" smtClean="0"/>
              <a:t>判断</a:t>
            </a:r>
            <a:endParaRPr lang="en-US" altLang="zh-CN" sz="2400" dirty="0" smtClean="0"/>
          </a:p>
          <a:p>
            <a:r>
              <a:rPr lang="zh-CN" altLang="en-US" sz="2400" dirty="0" smtClean="0"/>
              <a:t>有限状态机判断</a:t>
            </a:r>
            <a:endParaRPr lang="en-US" altLang="zh-CN" sz="2400" dirty="0" smtClean="0"/>
          </a:p>
          <a:p>
            <a:r>
              <a:rPr lang="en-US" altLang="zh-CN" sz="2400" dirty="0" smtClean="0"/>
              <a:t>……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进阶</a:t>
            </a:r>
            <a:r>
              <a:rPr lang="zh-CN" altLang="en-US" sz="2400" dirty="0" smtClean="0">
                <a:solidFill>
                  <a:srgbClr val="FF0000"/>
                </a:solidFill>
              </a:rPr>
              <a:t>版本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u="sng" dirty="0">
                <a:solidFill>
                  <a:srgbClr val="FF0000"/>
                </a:solidFill>
              </a:rPr>
              <a:t>LSTM</a:t>
            </a:r>
            <a:endParaRPr lang="zh-CN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剔除静止</a:t>
            </a:r>
            <a:r>
              <a:rPr lang="zh-CN" altLang="en-US" sz="2400" dirty="0" smtClean="0"/>
              <a:t>步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对</a:t>
            </a:r>
            <a:r>
              <a:rPr lang="zh-CN" altLang="en-US" sz="2400" dirty="0" smtClean="0"/>
              <a:t>行止的</a:t>
            </a:r>
            <a:r>
              <a:rPr lang="zh-CN" altLang="en-US" sz="2400" dirty="0" smtClean="0"/>
              <a:t>分类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行人</a:t>
            </a:r>
            <a:r>
              <a:rPr lang="zh-CN" altLang="en-US" sz="2400" dirty="0" smtClean="0"/>
              <a:t>行为的进一步分类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1959761"/>
            <a:ext cx="6298849" cy="14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C:\Users\suck_dynasty\Desktop\LST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15" y="3933055"/>
            <a:ext cx="4896544" cy="17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下箭头 8"/>
          <p:cNvSpPr/>
          <p:nvPr/>
        </p:nvSpPr>
        <p:spPr>
          <a:xfrm>
            <a:off x="1054877" y="3677399"/>
            <a:ext cx="432048" cy="978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2304245" y="1067046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4824525" y="1063844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476672"/>
            <a:ext cx="1661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水平移动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向上移动</a:t>
            </a:r>
            <a:endParaRPr lang="en-US" altLang="zh-CN" sz="2400" dirty="0" smtClean="0"/>
          </a:p>
          <a:p>
            <a:r>
              <a:rPr lang="zh-CN" altLang="en-US" sz="2400" dirty="0" smtClean="0"/>
              <a:t>向下移动</a:t>
            </a:r>
            <a:endParaRPr lang="en-US" altLang="zh-CN" sz="2400" dirty="0" smtClean="0"/>
          </a:p>
          <a:p>
            <a:r>
              <a:rPr lang="zh-CN" altLang="en-US" sz="2400" dirty="0" smtClean="0"/>
              <a:t>转弯</a:t>
            </a:r>
            <a:r>
              <a:rPr lang="zh-CN" altLang="en-US" sz="2400" dirty="0"/>
              <a:t>状态</a:t>
            </a:r>
            <a:endParaRPr lang="en-US" altLang="zh-CN" sz="2400" dirty="0" smtClean="0"/>
          </a:p>
          <a:p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476672"/>
            <a:ext cx="40730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Wingdings" panose="05000000000000000000" pitchFamily="2" charset="2"/>
              </a:rPr>
              <a:t>水平</a:t>
            </a:r>
            <a:r>
              <a:rPr lang="zh-CN" altLang="en-US" sz="2400" dirty="0" smtClean="0">
                <a:sym typeface="Wingdings" panose="05000000000000000000" pitchFamily="2" charset="2"/>
              </a:rPr>
              <a:t>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向上移动</a:t>
            </a:r>
            <a:endParaRPr lang="en-US" altLang="zh-CN" sz="2400" dirty="0" smtClean="0"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sym typeface="Wingdings" panose="05000000000000000000" pitchFamily="2" charset="2"/>
              </a:rPr>
              <a:t>向下</a:t>
            </a:r>
            <a:r>
              <a:rPr lang="zh-CN" altLang="en-US" sz="2400" dirty="0">
                <a:sym typeface="Wingdings" panose="05000000000000000000" pitchFamily="2" charset="2"/>
              </a:rPr>
              <a:t>移动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转弯在方向判定流程处理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2400" dirty="0">
                <a:sym typeface="Wingdings" panose="05000000000000000000" pitchFamily="2" charset="2"/>
              </a:rPr>
              <a:t>静止在步长估计流程处理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428" y="601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静止状态</a:t>
            </a:r>
            <a:endParaRPr lang="en-US" altLang="zh-CN" sz="2400" dirty="0" smtClean="0"/>
          </a:p>
          <a:p>
            <a:r>
              <a:rPr lang="zh-CN" altLang="en-US" sz="2400" dirty="0" smtClean="0"/>
              <a:t>移动状态</a:t>
            </a:r>
            <a:endParaRPr lang="zh-CN" altLang="en-US" sz="24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2123232" y="696267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4771885" y="728218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suck_dynasty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95" y="2492896"/>
            <a:ext cx="700087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suck_dynasty\Desktop\新建文件夹\客户端数据采集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494302"/>
            <a:ext cx="5695295" cy="1031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8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39752" y="32957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进化（步长分类公式族</a:t>
            </a:r>
          </a:p>
          <a:p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080992" y="3557280"/>
                <a:ext cx="334181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SL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fre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var</m:t>
                              </m:r>
                              <m:r>
                                <a:rPr lang="en-US" altLang="zh-CN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92" y="3557280"/>
                <a:ext cx="3341812" cy="9766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158243" y="4533894"/>
                <a:ext cx="19958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fre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3" y="4533894"/>
                <a:ext cx="1995866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076056" y="5195806"/>
                <a:ext cx="2648802" cy="89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𝑣𝑎𝑟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195806"/>
                <a:ext cx="2648802" cy="897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" y="1096439"/>
            <a:ext cx="4033746" cy="411307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797560"/>
            <a:ext cx="4162425" cy="2631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60735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0m</a:t>
            </a:r>
            <a:r>
              <a:rPr lang="zh-CN" altLang="en-US" sz="2400" dirty="0" smtClean="0"/>
              <a:t>步长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步长</a:t>
            </a:r>
            <a:r>
              <a:rPr lang="zh-CN" altLang="en-US" sz="2400" dirty="0" smtClean="0"/>
              <a:t>分档</a:t>
            </a:r>
            <a:endParaRPr lang="zh-CN" altLang="en-US" sz="2400" dirty="0"/>
          </a:p>
        </p:txBody>
      </p:sp>
      <p:pic>
        <p:nvPicPr>
          <p:cNvPr id="5122" name="Picture 2" descr="C:\Users\suck_dynasty\Desktop\公式族方法说明-201712261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8" y="5234698"/>
            <a:ext cx="3966408" cy="1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1656173" y="51218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67350" y="32957"/>
            <a:ext cx="607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行为判断的进一步</a:t>
            </a:r>
            <a:r>
              <a:rPr lang="zh-CN" altLang="en-US" dirty="0"/>
              <a:t>进化（纵向位移</a:t>
            </a:r>
            <a:r>
              <a:rPr lang="zh-CN" altLang="en-US" dirty="0" smtClean="0"/>
              <a:t>模式）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682326"/>
            <a:ext cx="228625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04" y="746965"/>
                <a:ext cx="3848554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" y="2626628"/>
            <a:ext cx="2332204" cy="173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𝑆𝐿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40" y="2586313"/>
                <a:ext cx="5284460" cy="12714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uck_dynasty\Desktop\图片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49080"/>
            <a:ext cx="2232248" cy="22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𝑆𝐿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9" y="4509120"/>
                <a:ext cx="3979103" cy="12714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系统实现</a:t>
            </a:r>
          </a:p>
        </p:txBody>
      </p:sp>
      <p:pic>
        <p:nvPicPr>
          <p:cNvPr id="12" name="图片 11" descr="C:\Users\suck_dynasty\Desktop\metho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84784"/>
            <a:ext cx="3240360" cy="2866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9532" y="66307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容纳</a:t>
            </a:r>
            <a:r>
              <a:rPr lang="en-US" altLang="zh-CN" sz="2400" dirty="0" smtClean="0"/>
              <a:t>472500</a:t>
            </a:r>
            <a:r>
              <a:rPr lang="zh-CN" altLang="zh-CN" sz="2400" dirty="0"/>
              <a:t>种流程方法组合</a:t>
            </a:r>
            <a:r>
              <a:rPr lang="zh-CN" altLang="zh-CN" sz="2400" dirty="0" smtClean="0"/>
              <a:t>方式</a:t>
            </a:r>
            <a:r>
              <a:rPr lang="zh-CN" altLang="en-US" sz="2400" dirty="0" smtClean="0"/>
              <a:t>的定位系统，并随意切换，实时显示轨迹，保存数据。</a:t>
            </a:r>
            <a:endParaRPr lang="zh-CN" altLang="en-US" sz="2400" dirty="0"/>
          </a:p>
        </p:txBody>
      </p:sp>
      <p:pic>
        <p:nvPicPr>
          <p:cNvPr id="7" name="图片 6" descr="C:\Users\suck_dynasty\Desktop\设定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51" y="1484784"/>
            <a:ext cx="2102746" cy="286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suck_dynasty\Desktop\设定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7" y="4417715"/>
            <a:ext cx="4517962" cy="186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7" y="1528778"/>
            <a:ext cx="2357722" cy="140286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2998077"/>
            <a:ext cx="2357722" cy="135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C:\Users\suck_dynasty\Desktop\saveData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86352"/>
            <a:ext cx="3240360" cy="1728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3748" y="32957"/>
            <a:ext cx="48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实现（持续进行的步态</a:t>
            </a:r>
            <a:r>
              <a:rPr lang="zh-CN" altLang="en-US" dirty="0" smtClean="0"/>
              <a:t>分析）</a:t>
            </a:r>
            <a:endParaRPr lang="zh-CN" altLang="en-US" dirty="0"/>
          </a:p>
        </p:txBody>
      </p:sp>
      <p:pic>
        <p:nvPicPr>
          <p:cNvPr id="7" name="图片 6" descr="C:\Users\suck_dynasty\Desktop\Error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98" y="2852936"/>
            <a:ext cx="3841239" cy="28581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45097" y="587296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消除数据不完整的过程进行的持续计算</a:t>
            </a:r>
            <a:endParaRPr lang="en-US" altLang="zh-CN" sz="2400" dirty="0" smtClean="0"/>
          </a:p>
          <a:p>
            <a:r>
              <a:rPr lang="zh-CN" altLang="en-US" sz="2400" dirty="0"/>
              <a:t>只有在缓冲区</a:t>
            </a:r>
            <a:r>
              <a:rPr lang="zh-CN" altLang="en-US" sz="2400" dirty="0" smtClean="0"/>
              <a:t>内的一定数量的数据会参与持续计算</a:t>
            </a:r>
            <a:endParaRPr lang="en-US" altLang="zh-CN" sz="2400" dirty="0" smtClean="0"/>
          </a:p>
          <a:p>
            <a:r>
              <a:rPr lang="zh-CN" altLang="en-US" sz="2400" dirty="0" smtClean="0"/>
              <a:t>缓冲区为</a:t>
            </a:r>
            <a:r>
              <a:rPr lang="en-US" altLang="zh-CN" sz="2400" dirty="0" smtClean="0"/>
              <a:t>FIFO</a:t>
            </a:r>
            <a:r>
              <a:rPr lang="zh-CN" altLang="en-US" sz="2400" dirty="0" smtClean="0"/>
              <a:t>的原则</a:t>
            </a:r>
            <a:endParaRPr lang="en-US" altLang="zh-CN" sz="2400" dirty="0" smtClean="0"/>
          </a:p>
        </p:txBody>
      </p:sp>
      <p:pic>
        <p:nvPicPr>
          <p:cNvPr id="6" name="Picture 2" descr="C:\Users\suck_dynasty\Desktop\答辩PPT以及其他资源\方法对比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3" y="587296"/>
            <a:ext cx="4498814" cy="33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1638" y="3981150"/>
            <a:ext cx="4062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相同的方法在不同的环境下会产生不同的结果</a:t>
            </a:r>
            <a:endParaRPr lang="en-US" altLang="zh-CN" sz="2400" dirty="0" smtClean="0"/>
          </a:p>
          <a:p>
            <a:r>
              <a:rPr lang="zh-CN" altLang="en-US" sz="2400" dirty="0"/>
              <a:t>我</a:t>
            </a:r>
            <a:r>
              <a:rPr lang="zh-CN" altLang="en-US" sz="2400" dirty="0" smtClean="0"/>
              <a:t>家</a:t>
            </a:r>
            <a:r>
              <a:rPr lang="en-US" altLang="zh-CN" sz="2400" dirty="0" smtClean="0"/>
              <a:t>AHRS</a:t>
            </a:r>
            <a:r>
              <a:rPr lang="zh-CN" altLang="en-US" sz="2400" dirty="0" smtClean="0"/>
              <a:t>客户端不等于</a:t>
            </a:r>
            <a:r>
              <a:rPr lang="en-US" altLang="zh-CN" sz="2400" dirty="0" smtClean="0"/>
              <a:t>AHRS</a:t>
            </a:r>
            <a:r>
              <a:rPr lang="zh-CN" altLang="en-US" sz="2400" dirty="0" smtClean="0"/>
              <a:t>服务端，学校两者相同</a:t>
            </a:r>
            <a:endParaRPr lang="en-US" altLang="zh-CN" sz="2400" dirty="0" smtClean="0"/>
          </a:p>
          <a:p>
            <a:r>
              <a:rPr lang="zh-CN" altLang="en-US" sz="2400" dirty="0"/>
              <a:t>提供</a:t>
            </a:r>
            <a:r>
              <a:rPr lang="zh-CN" altLang="en-US" sz="2400" dirty="0" smtClean="0"/>
              <a:t>方法组合可以细致调整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60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步长估计</a:t>
            </a:r>
          </a:p>
        </p:txBody>
      </p:sp>
      <p:pic>
        <p:nvPicPr>
          <p:cNvPr id="15" name="图片 14" descr="C:\Users\suck_dynasty\Desktop\SL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46444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suck_dynasty\Desktop\一个测试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92696"/>
            <a:ext cx="429609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suck_dynasty\Desktop\地砖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6612"/>
            <a:ext cx="2592288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7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方法对比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48680"/>
            <a:ext cx="4283968" cy="2858354"/>
          </a:xfrm>
          <a:prstGeom prst="rect">
            <a:avLst/>
          </a:prstGeom>
        </p:spPr>
      </p:pic>
      <p:pic>
        <p:nvPicPr>
          <p:cNvPr id="18" name="图片 17" descr="C:\Users\suck_dynasty\Desktop\step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407034"/>
            <a:ext cx="4600479" cy="29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suck_dynasty\Desktop\Filter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48680"/>
            <a:ext cx="460047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suck_dynasty\Desktop\HEad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96952"/>
            <a:ext cx="42839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47864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问题抛出</a:t>
            </a:r>
            <a:endParaRPr lang="zh-CN" altLang="en-US" dirty="0"/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" y="4113538"/>
            <a:ext cx="3676592" cy="19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4" y="1481437"/>
            <a:ext cx="3689290" cy="23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1481437"/>
            <a:ext cx="3680161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4938" y="650440"/>
            <a:ext cx="794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需要解决的问题：</a:t>
            </a:r>
            <a:endParaRPr lang="en-US" altLang="zh-CN" sz="2400" dirty="0" smtClean="0"/>
          </a:p>
          <a:p>
            <a:r>
              <a:rPr lang="zh-CN" altLang="en-US" sz="2400" dirty="0" smtClean="0"/>
              <a:t>如何在没有基础设施的情况下如何进行室内空间的定位。</a:t>
            </a:r>
            <a:endParaRPr lang="zh-CN" altLang="en-US" sz="2400" dirty="0"/>
          </a:p>
        </p:txBody>
      </p:sp>
      <p:pic>
        <p:nvPicPr>
          <p:cNvPr id="3074" name="Picture 2" descr="C:\Users\suck_dynasty\Desktop\201608091131666166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4113538"/>
            <a:ext cx="3680161" cy="1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pic>
        <p:nvPicPr>
          <p:cNvPr id="7" name="图片 6" descr="C:\Users\suck_dynasty\Desktop\在一个屋子里各个方向走二十六步-20171116102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4" y="559133"/>
            <a:ext cx="4334792" cy="26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116" y="3184773"/>
            <a:ext cx="48349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总移动长度</a:t>
            </a:r>
            <a:r>
              <a:rPr lang="en-US" altLang="zh-CN" sz="2400" dirty="0" smtClean="0"/>
              <a:t>65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zh-CN" altLang="zh-CN" sz="2400" dirty="0" smtClean="0"/>
              <a:t>累积误差</a:t>
            </a:r>
            <a:r>
              <a:rPr lang="zh-CN" altLang="zh-CN" sz="2400" dirty="0"/>
              <a:t>约为</a:t>
            </a:r>
            <a:r>
              <a:rPr lang="en-US" altLang="zh-CN" sz="2400" dirty="0"/>
              <a:t>2.13</a:t>
            </a:r>
            <a:r>
              <a:rPr lang="zh-CN" altLang="zh-CN" sz="2400" dirty="0" smtClean="0"/>
              <a:t>米</a:t>
            </a:r>
            <a:endParaRPr lang="en-US" altLang="zh-CN" sz="2400" dirty="0"/>
          </a:p>
          <a:p>
            <a:r>
              <a:rPr lang="zh-CN" altLang="zh-CN" sz="2400" dirty="0" smtClean="0"/>
              <a:t>因转向</a:t>
            </a:r>
            <a:r>
              <a:rPr lang="zh-CN" altLang="zh-CN" sz="2400" dirty="0"/>
              <a:t>导致的累积误差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1.03</a:t>
            </a:r>
            <a:r>
              <a:rPr lang="zh-CN" altLang="zh-CN" sz="2400" dirty="0" smtClean="0"/>
              <a:t>米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因为转向造成的转向偏移量解决方法：</a:t>
            </a:r>
            <a:endParaRPr lang="en-US" altLang="zh-CN" sz="2400" dirty="0"/>
          </a:p>
          <a:p>
            <a:r>
              <a:rPr lang="zh-CN" altLang="en-US" sz="2400" dirty="0"/>
              <a:t>传向状态夏的这一步的步长缩减一定百分比，本文数值为</a:t>
            </a:r>
            <a:r>
              <a:rPr lang="en-US" altLang="zh-CN" sz="2400" dirty="0"/>
              <a:t>60</a:t>
            </a:r>
            <a:r>
              <a:rPr lang="en-US" altLang="zh-CN" sz="2400" dirty="0" smtClean="0"/>
              <a:t>%</a:t>
            </a:r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9" name="图片 8" descr="C:\Users\suck_dynasty\Desktop\往复行走实验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559134"/>
            <a:ext cx="2911206" cy="2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ck_dynasty\Desktop\turningOffse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26" y="3415354"/>
            <a:ext cx="2911206" cy="2677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1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定位实验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3281"/>
              </p:ext>
            </p:extLst>
          </p:nvPr>
        </p:nvGraphicFramePr>
        <p:xfrm>
          <a:off x="5076056" y="609410"/>
          <a:ext cx="3888432" cy="5195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384"/>
                <a:gridCol w="1275048"/>
              </a:tblGrid>
              <a:tr h="525438">
                <a:tc>
                  <a:txBody>
                    <a:bodyPr/>
                    <a:lstStyle/>
                    <a:p>
                      <a:pPr indent="3556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特征向量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</a:rPr>
                        <a:t>准确率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63317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0.03%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陀螺仪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加速度方差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23.43%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29033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51.56%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54.68%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步频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加速度方差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56.25%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加速度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CN" sz="1050" kern="100" dirty="0">
                          <a:effectLst/>
                        </a:rPr>
                        <a:t>步频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62.52%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r>
                        <a:rPr lang="en-US" sz="1050" kern="100">
                          <a:effectLst/>
                        </a:rPr>
                        <a:t>+</a:t>
                      </a:r>
                      <a:r>
                        <a:rPr lang="zh-CN" sz="1050" kern="100">
                          <a:effectLst/>
                        </a:rPr>
                        <a:t>陀螺仪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82.81%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525438"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加速度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56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100.00%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7" name="Picture 3" descr="C:\Users\suck_dynasty\Desktop\未标题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" y="615280"/>
            <a:ext cx="4819650" cy="51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31840" y="3295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还可以继续</a:t>
            </a:r>
            <a:r>
              <a:rPr lang="zh-CN" altLang="en-US" dirty="0" smtClean="0"/>
              <a:t>做的事情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790" y="90304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硬件化</a:t>
            </a:r>
            <a:r>
              <a:rPr lang="zh-CN" altLang="en-US" dirty="0" smtClean="0"/>
              <a:t>整个流程可以提高自主性和运行效率</a:t>
            </a:r>
            <a:endParaRPr lang="en-US" altLang="zh-CN" dirty="0" smtClean="0"/>
          </a:p>
          <a:p>
            <a:r>
              <a:rPr lang="zh-CN" altLang="en-US" dirty="0" smtClean="0"/>
              <a:t>扩展行为判断流程可以得到更多有趣的信息</a:t>
            </a:r>
            <a:endParaRPr lang="en-US" altLang="zh-CN" dirty="0" smtClean="0"/>
          </a:p>
          <a:p>
            <a:r>
              <a:rPr lang="zh-CN" altLang="en-US" dirty="0" smtClean="0"/>
              <a:t>人工输入的参数的自动获取可以进一步增强灵活性</a:t>
            </a:r>
            <a:endParaRPr lang="zh-CN" altLang="en-US" dirty="0"/>
          </a:p>
        </p:txBody>
      </p:sp>
      <p:pic>
        <p:nvPicPr>
          <p:cNvPr id="4099" name="Picture 3" descr="C:\Users\suck_dynasty\Desktop\Screenshot_20171108-125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15613"/>
            <a:ext cx="407255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uck_dynasty\Desktop\运行新图片-20171121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" y="3608175"/>
            <a:ext cx="3754438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551" y="2420888"/>
            <a:ext cx="73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是具有自主性、稳定性和准确性的手机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导航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427" y="620687"/>
            <a:ext cx="772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使用</a:t>
            </a:r>
            <a:r>
              <a:rPr lang="zh-CN" altLang="en-US" sz="2400" u="sng" dirty="0" smtClean="0">
                <a:solidFill>
                  <a:srgbClr val="FF0000"/>
                </a:solidFill>
              </a:rPr>
              <a:t>手机传感器</a:t>
            </a:r>
            <a:r>
              <a:rPr lang="zh-CN" altLang="en-US" sz="2400" dirty="0" smtClean="0"/>
              <a:t>进行</a:t>
            </a:r>
            <a:r>
              <a:rPr lang="zh-CN" altLang="en-US" sz="2400" dirty="0" smtClean="0"/>
              <a:t>定位，不用再定制其它配件。</a:t>
            </a:r>
            <a:endParaRPr lang="en-US" altLang="zh-CN" sz="2400" dirty="0" smtClean="0"/>
          </a:p>
          <a:p>
            <a:r>
              <a:rPr lang="zh-CN" altLang="en-US" sz="2400" dirty="0"/>
              <a:t>传统惯性导航使用积分进行计算，误差较大。</a:t>
            </a:r>
          </a:p>
          <a:p>
            <a:r>
              <a:rPr lang="zh-CN" altLang="en-US" sz="2400" u="sng" dirty="0">
                <a:solidFill>
                  <a:srgbClr val="FF0000"/>
                </a:solidFill>
              </a:rPr>
              <a:t>步行者航迹推算</a:t>
            </a:r>
            <a:r>
              <a:rPr lang="zh-CN" altLang="en-US" sz="2400" dirty="0"/>
              <a:t>更适合行人的室内空间</a:t>
            </a:r>
            <a:r>
              <a:rPr lang="zh-CN" altLang="en-US" sz="2400" dirty="0" smtClean="0"/>
              <a:t>定位。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40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𝑆𝐿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87" y="5519035"/>
                <a:ext cx="3965637" cy="8056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C:\Users\Administrator\Desktop\phoneAxisOnl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4" y="1896638"/>
            <a:ext cx="2084213" cy="2036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707903" y="116632"/>
            <a:ext cx="279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定位方案介绍</a:t>
            </a:r>
            <a:endParaRPr lang="zh-CN" altLang="en-US" dirty="0"/>
          </a:p>
        </p:txBody>
      </p:sp>
      <p:pic>
        <p:nvPicPr>
          <p:cNvPr id="10" name="Picture 2" descr="C:\Users\suck_dynasty\Desktop\答辩PPT以及其他资源\定位轨迹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34" y="1821016"/>
            <a:ext cx="5689123" cy="3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ck_dynasty\Desktop\图片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1687"/>
            <a:ext cx="2084213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39" y="1647805"/>
            <a:ext cx="15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数据收集 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/>
              <a:t>步态分析</a:t>
            </a:r>
            <a:endParaRPr lang="en-US" altLang="zh-CN" sz="2400" dirty="0" smtClean="0"/>
          </a:p>
          <a:p>
            <a:r>
              <a:rPr lang="zh-CN" altLang="en-US" sz="2400" dirty="0" smtClean="0"/>
              <a:t>方向判定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/>
              <a:t>坐标计算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38579" y="1569859"/>
            <a:ext cx="1709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</a:t>
            </a:r>
            <a:r>
              <a:rPr lang="zh-CN" altLang="en-US" sz="2400" dirty="0" smtClean="0"/>
              <a:t>收集</a:t>
            </a:r>
            <a:endParaRPr lang="en-US" altLang="zh-CN" sz="2400" dirty="0" smtClean="0"/>
          </a:p>
          <a:p>
            <a:r>
              <a:rPr lang="zh-CN" altLang="en-US" sz="2400" dirty="0" smtClean="0"/>
              <a:t>数据滤波 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主轴选择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步态分析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行为判断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方向判定 </a:t>
            </a:r>
            <a:endParaRPr lang="en-US" altLang="zh-CN" sz="2400" dirty="0" smtClean="0"/>
          </a:p>
          <a:p>
            <a:r>
              <a:rPr lang="zh-CN" altLang="en-US" sz="2400" dirty="0" smtClean="0"/>
              <a:t>步长估计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纵向位移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坐标</a:t>
            </a:r>
            <a:r>
              <a:rPr lang="zh-CN" altLang="en-US" sz="2400" dirty="0"/>
              <a:t>计算</a:t>
            </a:r>
            <a:r>
              <a:rPr lang="zh-CN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PDR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pic>
        <p:nvPicPr>
          <p:cNvPr id="2051" name="Picture 3" descr="C:\Users\suck_dynasty\Desktop\流程图撕裂版本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45" y="548679"/>
            <a:ext cx="4712751" cy="605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左大括号 8"/>
          <p:cNvSpPr/>
          <p:nvPr/>
        </p:nvSpPr>
        <p:spPr>
          <a:xfrm rot="10800000">
            <a:off x="3851919" y="2413078"/>
            <a:ext cx="252029" cy="945711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1949373" y="2124550"/>
            <a:ext cx="432048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15828" y="3474777"/>
            <a:ext cx="264110" cy="945711"/>
          </a:xfrm>
          <a:prstGeom prst="leftBrace">
            <a:avLst>
              <a:gd name="adj1" fmla="val 86954"/>
              <a:gd name="adj2" fmla="val 485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肘形连接符 4"/>
          <p:cNvCxnSpPr>
            <a:stCxn id="12" idx="1"/>
            <a:endCxn id="6" idx="1"/>
          </p:cNvCxnSpPr>
          <p:nvPr/>
        </p:nvCxnSpPr>
        <p:spPr>
          <a:xfrm rot="10800000" flipH="1">
            <a:off x="2315827" y="3278020"/>
            <a:ext cx="222751" cy="655655"/>
          </a:xfrm>
          <a:prstGeom prst="bentConnector3">
            <a:avLst>
              <a:gd name="adj1" fmla="val -10262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8442" y="764704"/>
            <a:ext cx="553998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定位帧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数据收集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" y="2650411"/>
            <a:ext cx="3960440" cy="21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486018"/>
            <a:ext cx="3960440" cy="2116092"/>
          </a:xfrm>
          <a:prstGeom prst="rect">
            <a:avLst/>
          </a:prstGeom>
        </p:spPr>
      </p:pic>
      <p:pic>
        <p:nvPicPr>
          <p:cNvPr id="5124" name="Picture 4" descr="C:\Users\suck_dynasty\Desktop\sh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3" y="4790930"/>
            <a:ext cx="4464496" cy="16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3050" y="486018"/>
            <a:ext cx="3469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加速度传感器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陀螺仪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磁力</a:t>
            </a:r>
            <a:r>
              <a:rPr lang="zh-CN" altLang="en-US" sz="2400" dirty="0" smtClean="0">
                <a:solidFill>
                  <a:srgbClr val="FF0000"/>
                </a:solidFill>
              </a:rPr>
              <a:t>计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 smtClean="0">
                <a:solidFill>
                  <a:srgbClr val="FF0000"/>
                </a:solidFill>
              </a:rPr>
              <a:t>戳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状态</a:t>
            </a:r>
            <a:r>
              <a:rPr lang="zh-CN" altLang="en-US" sz="2400" dirty="0" smtClean="0">
                <a:solidFill>
                  <a:srgbClr val="FF0000"/>
                </a:solidFill>
              </a:rPr>
              <a:t>标签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特殊算法的结算结果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电子罗盘</a:t>
            </a:r>
            <a:r>
              <a:rPr lang="zh-CN" altLang="en-US" sz="2400" dirty="0" smtClean="0">
                <a:solidFill>
                  <a:srgbClr val="C00000"/>
                </a:solidFill>
              </a:rPr>
              <a:t>读数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GPS</a:t>
            </a:r>
            <a:r>
              <a:rPr lang="zh-CN" altLang="en-US" sz="2400" dirty="0" smtClean="0">
                <a:solidFill>
                  <a:srgbClr val="C00000"/>
                </a:solidFill>
              </a:rPr>
              <a:t>数据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/>
              <a:t>气压计数据等</a:t>
            </a:r>
            <a:endParaRPr lang="zh-CN" altLang="en-US" sz="2400" dirty="0"/>
          </a:p>
        </p:txBody>
      </p:sp>
      <p:pic>
        <p:nvPicPr>
          <p:cNvPr id="9" name="图片 8" descr="C:\Users\suck_dynasty\Desktop\DA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24081"/>
            <a:ext cx="4083314" cy="165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      </a:t>
                </a:r>
                <a:r>
                  <a:rPr lang="zh-CN" altLang="zh-CN" b="1" dirty="0" smtClean="0"/>
                  <a:t>基于</a:t>
                </a:r>
                <a:r>
                  <a:rPr lang="zh-CN" altLang="zh-CN" b="1" dirty="0" smtClean="0"/>
                  <a:t>加速度的步长</a:t>
                </a:r>
                <a:r>
                  <a:rPr lang="zh-CN" altLang="zh-CN" b="1" dirty="0" smtClean="0"/>
                  <a:t>估计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Weinberg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ad>
                        <m:ra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pPr/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rgbClr val="FF0000"/>
                          </a:solidFill>
                        </a:rPr>
                        <m:t>carlet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        </m:t>
                      </m:r>
                      <m:r>
                        <m:rPr>
                          <m:nor/>
                        </m:rPr>
                        <a:rPr lang="en-US" altLang="zh-CN"/>
                        <m:t>Kim</m:t>
                      </m:r>
                      <m:r>
                        <a:rPr lang="zh-CN" altLang="en-US" i="1">
                          <a:latin typeface="Cambria Math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k</m:t>
                      </m:r>
                      <m:r>
                        <a:rPr lang="en-US" altLang="zh-CN">
                          <a:latin typeface="Cambria Math"/>
                        </a:rPr>
                        <m:t>× 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1" y="589539"/>
                <a:ext cx="4313716" cy="3099182"/>
              </a:xfrm>
              <a:prstGeom prst="rect">
                <a:avLst/>
              </a:prstGeom>
              <a:blipFill rotWithShape="1">
                <a:blip r:embed="rId2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78340" y="12164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8340" y="17204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 b="1" dirty="0" smtClean="0"/>
                        <m:t>依据单摆估计步长</m:t>
                      </m:r>
                    </m:oMath>
                  </m:oMathPara>
                </a14:m>
                <a:endParaRPr lang="en-US" altLang="zh-CN" b="1" dirty="0" smtClean="0"/>
              </a:p>
              <a:p>
                <a:pPr/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/>
                        </a:rPr>
                        <m:t>SL</m:t>
                      </m:r>
                      <m:r>
                        <a:rPr lang="en-US" altLang="zh-CN" smtClean="0">
                          <a:latin typeface="Cambria Math"/>
                        </a:rPr>
                        <m:t>=2.5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𝐻𝐿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2162630"/>
                <a:ext cx="2312684" cy="992644"/>
              </a:xfrm>
              <a:prstGeom prst="rect">
                <a:avLst/>
              </a:prstGeom>
              <a:blipFill rotWithShape="1"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/>
                  </a:rPr>
                  <a:t>依据</a:t>
                </a:r>
                <a:r>
                  <a:rPr lang="zh-CN" altLang="en-US" b="1" dirty="0" smtClean="0">
                    <a:latin typeface="Cambria Math"/>
                  </a:rPr>
                  <a:t>身高估计</a:t>
                </a:r>
                <a:r>
                  <a:rPr lang="zh-CN" altLang="en-US" b="1" dirty="0" smtClean="0">
                    <a:latin typeface="Cambria Math"/>
                  </a:rPr>
                  <a:t>步长</a:t>
                </a:r>
                <a:endParaRPr lang="en-US" altLang="zh-CN" b="1" dirty="0" smtClean="0">
                  <a:latin typeface="Cambria Math"/>
                </a:endParaRPr>
              </a:p>
              <a:p>
                <a:endParaRPr lang="en-US" altLang="zh-CN" b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H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SL</m:t>
                      </m:r>
                      <m:r>
                        <m:rPr>
                          <m:nor/>
                        </m:rPr>
                        <a:rPr lang="en-US" altLang="zh-CN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0.7+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a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altLang="zh-CN" i="1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b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×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SF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/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1.79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1.75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×</m:t>
                      </m:r>
                      <m:r>
                        <m:rPr>
                          <m:nor/>
                        </m:rPr>
                        <a:rPr lang="en-US" altLang="zh-CN"/>
                        <m:t>c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41" y="585055"/>
                <a:ext cx="4217501" cy="1539717"/>
              </a:xfrm>
              <a:prstGeom prst="rect">
                <a:avLst/>
              </a:prstGeom>
              <a:blipFill rotWithShape="1">
                <a:blip r:embed="rId4"/>
                <a:stretch>
                  <a:fillRect l="-1156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571328" y="3284984"/>
                <a:ext cx="4390638" cy="316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     一般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公式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SL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fre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β</m:t>
                      </m:r>
                      <m:r>
                        <a:rPr lang="en-US" altLang="zh-CN">
                          <a:latin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var</m:t>
                      </m:r>
                      <m:r>
                        <a:rPr lang="en-US" altLang="zh-CN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:r>
                  <a:rPr lang="en-US" altLang="zh-CN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fre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/>
                <a:endParaRPr lang="en-US" altLang="zh-CN" dirty="0" smtClean="0"/>
              </a:p>
              <a:p>
                <a:pPr/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𝑣𝑎𝑟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28" y="3284984"/>
                <a:ext cx="4390638" cy="3168496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88291" y="32957"/>
            <a:ext cx="28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zh-CN" altLang="en-US" dirty="0" smtClean="0"/>
              <a:t>估计（针对单步长）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>
            <a:off x="5130169" y="3922944"/>
            <a:ext cx="216024" cy="1580094"/>
          </a:xfrm>
          <a:prstGeom prst="leftBrace">
            <a:avLst>
              <a:gd name="adj1" fmla="val 869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6" name="Picture 2" descr="C:\Users\suck_dynasty\Desktop\图片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76" y="3911562"/>
            <a:ext cx="2100262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基础方向判定方法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5576" y="3423939"/>
                <a:ext cx="7992888" cy="2637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电子</a:t>
                </a:r>
                <a:r>
                  <a:rPr lang="zh-CN" altLang="en-US" sz="2400" dirty="0" smtClean="0"/>
                  <a:t>罗盘            </a:t>
                </a:r>
                <a:r>
                  <a:rPr lang="en-US" altLang="zh-CN" sz="2400" dirty="0" smtClean="0"/>
                  <a:t>IMU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 </a:t>
                </a:r>
                <a:r>
                  <a:rPr lang="en-US" altLang="zh-CN" sz="2400" u="sng" dirty="0" smtClean="0">
                    <a:solidFill>
                      <a:srgbClr val="FF0000"/>
                    </a:solidFill>
                  </a:rPr>
                  <a:t>ARHS</a:t>
                </a:r>
                <a:r>
                  <a:rPr lang="en-US" altLang="zh-CN" sz="2400" dirty="0" smtClean="0"/>
                  <a:t>           AHRS+IMU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yaw</m:t>
                          </m:r>
                        </m:sub>
                      </m:sSub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/>
                                                </a:rPr>
                                                <m:t>DOF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bar>
                                                <m:barPr>
                                                  <m:pos m:val="top"/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/>
                                                    </a:rPr>
                                                    <m:t>𝛹</m:t>
                                                  </m:r>
                                                </m:e>
                                              </m:ba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9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𝐷𝑂𝐹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−(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/>
                                            </a:rPr>
                                            <m:t>DOF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𝛹</m:t>
                                              </m:r>
                                            </m:e>
                                          </m:ba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𝐷𝑂𝐹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3939"/>
                <a:ext cx="7992888" cy="2637197"/>
              </a:xfrm>
              <a:prstGeom prst="rect">
                <a:avLst/>
              </a:prstGeom>
              <a:blipFill rotWithShape="1">
                <a:blip r:embed="rId2"/>
                <a:stretch>
                  <a:fillRect l="-1220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C:\Users\suck_dynasty\Desktop\来自飞机的head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0688"/>
            <a:ext cx="6817008" cy="26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下箭头 4"/>
          <p:cNvSpPr/>
          <p:nvPr/>
        </p:nvSpPr>
        <p:spPr>
          <a:xfrm rot="16200000">
            <a:off x="2375640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16200000">
            <a:off x="3672397" y="3392500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112557" y="3392501"/>
            <a:ext cx="216023" cy="577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方向</a:t>
            </a:r>
            <a:r>
              <a:rPr lang="zh-CN" altLang="en-US" dirty="0" smtClean="0"/>
              <a:t>判定修正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892" y="34290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 </a:t>
            </a:r>
            <a:r>
              <a:rPr lang="zh-CN" altLang="en-US" b="1" dirty="0" smtClean="0"/>
              <a:t>旋转矩阵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方向计算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γ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98332"/>
                <a:ext cx="1675330" cy="626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θ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034" y="3843256"/>
                <a:ext cx="1718611" cy="6120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cosγ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sinγ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𝑠𝑖𝑛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θsinγ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θcosγ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567" y="4472522"/>
                <a:ext cx="6120680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α</m:t>
                      </m:r>
                      <m:r>
                        <a:rPr lang="en-US" altLang="zh-CN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3552"/>
                <a:ext cx="1761893" cy="627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C:\Users\suck_dynasty\Desktop\移动与手机方向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3221"/>
            <a:ext cx="1967081" cy="218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3116433" y="529269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>
                <a:solidFill>
                  <a:srgbClr val="FF0000"/>
                </a:solidFill>
              </a:rPr>
              <a:t>A </a:t>
            </a:r>
            <a:r>
              <a:rPr lang="zh-CN" altLang="en-US" b="1" u="sng" dirty="0" smtClean="0">
                <a:solidFill>
                  <a:srgbClr val="FF0000"/>
                </a:solidFill>
              </a:rPr>
              <a:t>平</a:t>
            </a:r>
            <a:r>
              <a:rPr lang="zh-CN" altLang="en-US" b="1" u="sng" dirty="0">
                <a:solidFill>
                  <a:srgbClr val="FF0000"/>
                </a:solidFill>
              </a:rPr>
              <a:t>放方向</a:t>
            </a:r>
            <a:r>
              <a:rPr lang="en-US" altLang="zh-CN" b="1" u="sng" dirty="0">
                <a:solidFill>
                  <a:srgbClr val="FF0000"/>
                </a:solidFill>
              </a:rPr>
              <a:t>+</a:t>
            </a:r>
            <a:r>
              <a:rPr lang="zh-CN" altLang="en-US" b="1" u="sng" dirty="0">
                <a:solidFill>
                  <a:srgbClr val="FF0000"/>
                </a:solidFill>
              </a:rPr>
              <a:t>后期</a:t>
            </a:r>
            <a:r>
              <a:rPr lang="zh-CN" altLang="en-US" b="1" u="sng" dirty="0" smtClean="0">
                <a:solidFill>
                  <a:srgbClr val="FF0000"/>
                </a:solidFill>
              </a:rPr>
              <a:t>修正</a:t>
            </a:r>
            <a:endParaRPr lang="en-US" altLang="zh-CN" b="1" u="sng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8" name="图片 27" descr="C:\Users\suck_dynasty\Desktop\方向和加速度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39" y="980599"/>
            <a:ext cx="5719445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suck_dynasty\Desktop\Heading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1" y="3586441"/>
            <a:ext cx="4175274" cy="274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51920" y="3295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数据滤波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5734" y="627387"/>
            <a:ext cx="479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一个人行走的频率为</a:t>
            </a:r>
            <a:r>
              <a:rPr lang="en-US" altLang="zh-CN" sz="2400" dirty="0" smtClean="0"/>
              <a:t>1-3HZ</a:t>
            </a:r>
          </a:p>
          <a:p>
            <a:r>
              <a:rPr lang="zh-CN" altLang="en-US" sz="2400" dirty="0" smtClean="0"/>
              <a:t>数据采集的频率至少为</a:t>
            </a:r>
            <a:r>
              <a:rPr lang="en-US" altLang="zh-CN" sz="2400" dirty="0" smtClean="0"/>
              <a:t>20HZ</a:t>
            </a:r>
          </a:p>
          <a:p>
            <a:r>
              <a:rPr lang="zh-CN" altLang="en-US" sz="2400" dirty="0" smtClean="0"/>
              <a:t>近</a:t>
            </a:r>
            <a:r>
              <a:rPr lang="en-US" altLang="zh-CN" sz="2400" dirty="0" smtClean="0"/>
              <a:t>90%</a:t>
            </a:r>
            <a:r>
              <a:rPr lang="zh-CN" altLang="en-US" sz="2400" dirty="0" smtClean="0"/>
              <a:t>的数据都没有用</a:t>
            </a:r>
            <a:endParaRPr lang="en-US" altLang="zh-CN" sz="2400" dirty="0" smtClean="0"/>
          </a:p>
          <a:p>
            <a:r>
              <a:rPr lang="zh-CN" altLang="en-US" sz="2400" dirty="0" smtClean="0"/>
              <a:t>主要是为了获取</a:t>
            </a:r>
            <a:r>
              <a:rPr lang="zh-CN" altLang="en-US" sz="2400" u="sng" dirty="0" smtClean="0">
                <a:solidFill>
                  <a:srgbClr val="FF0000"/>
                </a:solidFill>
              </a:rPr>
              <a:t>主轴</a:t>
            </a:r>
            <a:r>
              <a:rPr lang="zh-CN" altLang="en-US" sz="2400" dirty="0" smtClean="0"/>
              <a:t>数据的</a:t>
            </a:r>
            <a:r>
              <a:rPr lang="zh-CN" altLang="en-US" sz="2400" u="sng" dirty="0" smtClean="0">
                <a:solidFill>
                  <a:srgbClr val="FF0000"/>
                </a:solidFill>
              </a:rPr>
              <a:t>波形</a:t>
            </a:r>
            <a:endParaRPr lang="en-US" altLang="zh-CN" sz="2400" u="sng" dirty="0" smtClean="0">
              <a:solidFill>
                <a:srgbClr val="FF0000"/>
              </a:solidFill>
            </a:endParaRPr>
          </a:p>
        </p:txBody>
      </p:sp>
      <p:pic>
        <p:nvPicPr>
          <p:cNvPr id="15" name="图片 14" descr="C:\Users\suck_dynasty\Desktop\afterFilter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6" y="692696"/>
            <a:ext cx="4176464" cy="2736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20970" y="2376043"/>
                <a:ext cx="1882118" cy="88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𝑀𝑘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0" y="2376043"/>
                <a:ext cx="1882118" cy="8832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45" y="3566868"/>
            <a:ext cx="4430775" cy="2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suck_dynasty\Desktop\滤波对比效果图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" y="3573015"/>
            <a:ext cx="4361657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1361</Words>
  <Application>Microsoft Office PowerPoint</Application>
  <PresentationFormat>全屏显示(4:3)</PresentationFormat>
  <Paragraphs>174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suck_dynasty</dc:creator>
  <cp:lastModifiedBy>suck_dynasty</cp:lastModifiedBy>
  <cp:revision>64</cp:revision>
  <dcterms:created xsi:type="dcterms:W3CDTF">2018-11-18T08:05:40Z</dcterms:created>
  <dcterms:modified xsi:type="dcterms:W3CDTF">2018-11-21T04:32:34Z</dcterms:modified>
</cp:coreProperties>
</file>